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4" r:id="rId4"/>
    <p:sldId id="258" r:id="rId5"/>
    <p:sldId id="261" r:id="rId6"/>
    <p:sldId id="259" r:id="rId7"/>
    <p:sldId id="262" r:id="rId8"/>
    <p:sldId id="265" r:id="rId9"/>
    <p:sldId id="263" r:id="rId10"/>
    <p:sldId id="260" r:id="rId11"/>
    <p:sldId id="266" r:id="rId12"/>
    <p:sldId id="267" r:id="rId13"/>
    <p:sldId id="268" r:id="rId1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62A882-D3DC-434C-B58D-3B24249677BD}">
          <p14:sldIdLst>
            <p14:sldId id="256"/>
            <p14:sldId id="257"/>
            <p14:sldId id="264"/>
            <p14:sldId id="258"/>
            <p14:sldId id="261"/>
            <p14:sldId id="259"/>
            <p14:sldId id="262"/>
            <p14:sldId id="265"/>
            <p14:sldId id="263"/>
            <p14:sldId id="260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4514" autoAdjust="0"/>
  </p:normalViewPr>
  <p:slideViewPr>
    <p:cSldViewPr snapToObjects="1">
      <p:cViewPr varScale="1">
        <p:scale>
          <a:sx n="112" d="100"/>
          <a:sy n="112" d="100"/>
        </p:scale>
        <p:origin x="16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5" d="100"/>
          <a:sy n="75" d="100"/>
        </p:scale>
        <p:origin x="-408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85B8AB-40BC-4775-8B31-CE2E0A107EEC}" type="datetimeFigureOut">
              <a:rPr lang="de-DE" smtClean="0"/>
              <a:pPr/>
              <a:t>05.12.2014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010702B-6FC0-4E0A-9174-D448F68EA48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068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7F77D80-8A24-4135-AE11-1A48F27E6E0D}" type="datetimeFigureOut">
              <a:rPr lang="de-DE" smtClean="0"/>
              <a:pPr/>
              <a:t>05.12.2014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0D96AFD-A3C7-4CB1-891F-397047F1815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2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Herzliches Willkommen &amp; Vielen Dank für die Einladung</a:t>
            </a:r>
          </a:p>
          <a:p>
            <a:r>
              <a:rPr lang="de-DE" dirty="0" smtClean="0"/>
              <a:t>Referenzarchitektur</a:t>
            </a:r>
            <a:r>
              <a:rPr lang="de-DE" baseline="0" dirty="0" smtClean="0"/>
              <a:t> und –Implementierung für das P&amp;F Entwurfsmuster vorstellen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90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243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3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0452" b="26333"/>
          <a:stretch>
            <a:fillRect/>
          </a:stretch>
        </p:blipFill>
        <p:spPr bwMode="auto">
          <a:xfrm>
            <a:off x="5759999" y="2646001"/>
            <a:ext cx="3384001" cy="42119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424800"/>
            <a:ext cx="8424000" cy="1440000"/>
          </a:xfrm>
        </p:spPr>
        <p:txBody>
          <a:bodyPr wrap="square" tIns="0"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000" y="1746000"/>
            <a:ext cx="8424000" cy="540000"/>
          </a:xfrm>
        </p:spPr>
        <p:txBody>
          <a:bodyPr wrap="none" lIns="108000" anchor="ctr" anchorCtr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00" y="3024000"/>
            <a:ext cx="3132000" cy="360000"/>
          </a:xfrm>
        </p:spPr>
        <p:txBody>
          <a:bodyPr wrap="none" lIns="108000" anchor="ctr" anchorCtr="0"/>
          <a:lstStyle>
            <a:lvl1pPr algn="l"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2646000"/>
            <a:ext cx="4212000" cy="360000"/>
          </a:xfrm>
        </p:spPr>
        <p:txBody>
          <a:bodyPr wrap="none" lIns="108000" tIns="0" bIns="0" anchor="t" anchorCtr="0">
            <a:noAutofit/>
          </a:bodyPr>
          <a:lstStyle>
            <a:lvl1pPr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Grund des Vortrages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6984000" cy="720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70000" rIns="270000" rtlCol="0" anchor="ctr"/>
          <a:lstStyle/>
          <a:p>
            <a:pPr algn="ctr"/>
            <a:endParaRPr lang="en-US" sz="3000" noProof="0" dirty="0">
              <a:latin typeface="+mj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6984000" cy="720000"/>
          </a:xfrm>
        </p:spPr>
        <p:txBody>
          <a:bodyPr wrap="none" lIns="270000" rIns="27000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10" name="Rechteck 9"/>
          <p:cNvSpPr/>
          <p:nvPr userDrawn="1"/>
        </p:nvSpPr>
        <p:spPr>
          <a:xfrm>
            <a:off x="0" y="6642000"/>
            <a:ext cx="9144000" cy="21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660000"/>
            <a:ext cx="6624000" cy="180000"/>
          </a:xfrm>
        </p:spPr>
        <p:txBody>
          <a:bodyPr wrap="none" lIns="90000" anchor="ctr" anchorCtr="0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00" y="900000"/>
            <a:ext cx="8784000" cy="5562000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624000" y="6660000"/>
            <a:ext cx="1800000" cy="180000"/>
          </a:xfrm>
        </p:spPr>
        <p:txBody>
          <a:bodyPr wrap="none" lIns="90000" rIns="90000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4000" y="6660000"/>
            <a:ext cx="720000" cy="180000"/>
          </a:xfrm>
        </p:spPr>
        <p:txBody>
          <a:bodyPr rIns="90000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5518FCD8-A9F6-4240-A78A-BD925BD5C6A3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9" name="Picture 12"/>
          <p:cNvPicPr preferRelativeResize="0"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984000" y="0"/>
            <a:ext cx="2160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3444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3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0452" b="26333"/>
          <a:stretch>
            <a:fillRect/>
          </a:stretch>
        </p:blipFill>
        <p:spPr bwMode="auto">
          <a:xfrm>
            <a:off x="5759999" y="2646001"/>
            <a:ext cx="3384001" cy="42119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60000" y="424800"/>
            <a:ext cx="8424000" cy="1440000"/>
          </a:xfrm>
        </p:spPr>
        <p:txBody>
          <a:bodyPr wrap="square" tIns="0"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610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Titelmasterformat</a:t>
            </a:r>
            <a:r>
              <a:rPr lang="en-US" smtClean="0"/>
              <a:t>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Textmasterformate</a:t>
            </a:r>
            <a:r>
              <a:rPr lang="en-US" smtClean="0"/>
              <a:t>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Christian Wulf ― 26.11.2014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Mock Me If You Can - An Introduction to the Mocking Framework Mockito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518FCD8-A9F6-4240-A78A-BD925BD5C6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424800"/>
            <a:ext cx="8424000" cy="1204000"/>
          </a:xfrm>
        </p:spPr>
        <p:txBody>
          <a:bodyPr anchor="ctr"/>
          <a:lstStyle/>
          <a:p>
            <a:pPr algn="ctr"/>
            <a:r>
              <a:rPr lang="en-US" sz="3600" dirty="0" smtClean="0">
                <a:effectLst/>
              </a:rPr>
              <a:t>Mock Me If You Can</a:t>
            </a:r>
            <a:endParaRPr lang="de-DE" sz="3600" dirty="0">
              <a:effectLst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Mocking</a:t>
            </a:r>
            <a:r>
              <a:rPr lang="de-DE" dirty="0" smtClean="0"/>
              <a:t> Framework </a:t>
            </a:r>
            <a:r>
              <a:rPr lang="de-DE" dirty="0" err="1" smtClean="0"/>
              <a:t>Mockito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360000" y="2646000"/>
            <a:ext cx="5940192" cy="360000"/>
          </a:xfrm>
        </p:spPr>
        <p:txBody>
          <a:bodyPr/>
          <a:lstStyle/>
          <a:p>
            <a:r>
              <a:rPr lang="de-DE" dirty="0" smtClean="0"/>
              <a:t>Symposium on </a:t>
            </a:r>
            <a:r>
              <a:rPr lang="de-DE" dirty="0"/>
              <a:t>Software </a:t>
            </a:r>
            <a:r>
              <a:rPr lang="de-DE" dirty="0" smtClean="0"/>
              <a:t>Performance 2014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60000" y="3024000"/>
            <a:ext cx="3132000" cy="1917168"/>
          </a:xfrm>
        </p:spPr>
        <p:txBody>
          <a:bodyPr anchor="ctr"/>
          <a:lstStyle/>
          <a:p>
            <a:r>
              <a:rPr lang="de-DE" smtClean="0">
                <a:effectLst/>
              </a:rPr>
              <a:t>Christian Wulf ― 26.11.2014</a:t>
            </a:r>
            <a:endParaRPr lang="en-US" noProof="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432" y="5157192"/>
            <a:ext cx="2535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Engineering Group</a:t>
            </a:r>
          </a:p>
          <a:p>
            <a:r>
              <a:rPr lang="de-D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Kiel University, Germany</a:t>
            </a:r>
            <a:endParaRPr lang="de-DE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56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Annotation-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000" y="4509120"/>
            <a:ext cx="8784000" cy="19528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Minimizes </a:t>
            </a:r>
            <a:r>
              <a:rPr lang="en-US" sz="2200" dirty="0"/>
              <a:t>repetitive mock creation code.</a:t>
            </a:r>
          </a:p>
          <a:p>
            <a:r>
              <a:rPr lang="en-US" sz="2200" dirty="0" smtClean="0"/>
              <a:t>Makes </a:t>
            </a:r>
            <a:r>
              <a:rPr lang="en-US" sz="2200" dirty="0"/>
              <a:t>the test class more readable.</a:t>
            </a:r>
          </a:p>
          <a:p>
            <a:r>
              <a:rPr lang="en-US" sz="2200" dirty="0" smtClean="0"/>
              <a:t>Makes </a:t>
            </a:r>
            <a:r>
              <a:rPr lang="en-US" sz="2200" dirty="0"/>
              <a:t>the verification error easier to read because the field name is used to identify the mock.</a:t>
            </a:r>
            <a:endParaRPr lang="de-DE" sz="2200" dirty="0" smtClean="0"/>
          </a:p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10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0" y="1412776"/>
            <a:ext cx="8592359" cy="2242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5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Limitations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Mockito</a:t>
            </a:r>
            <a:r>
              <a:rPr lang="en-US" dirty="0"/>
              <a:t> doesn't mock final </a:t>
            </a:r>
            <a:r>
              <a:rPr lang="en-US" dirty="0" smtClean="0"/>
              <a:t>methods</a:t>
            </a:r>
          </a:p>
          <a:p>
            <a:pPr lvl="1"/>
            <a:r>
              <a:rPr lang="de-D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AbstractInterruptibleChannel.close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err="1"/>
              <a:t>Mockito</a:t>
            </a:r>
            <a:r>
              <a:rPr lang="en-US" dirty="0"/>
              <a:t> doesn't mock </a:t>
            </a:r>
            <a:r>
              <a:rPr lang="en-US" dirty="0" smtClean="0"/>
              <a:t>static methods</a:t>
            </a:r>
            <a:endParaRPr lang="en-US" dirty="0"/>
          </a:p>
          <a:p>
            <a:pPr lvl="1"/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ServerSocketChannel.</a:t>
            </a:r>
            <a:r>
              <a:rPr lang="de-DE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de-DE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11</a:t>
            </a:fld>
            <a:endParaRPr lang="en-US" noProof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55776" y="2132856"/>
            <a:ext cx="5868224" cy="3329175"/>
            <a:chOff x="2555776" y="2132856"/>
            <a:chExt cx="5868224" cy="33291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3684253"/>
              <a:ext cx="3542857" cy="177777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1" name="Curved Left Arrow 10"/>
            <p:cNvSpPr/>
            <p:nvPr/>
          </p:nvSpPr>
          <p:spPr>
            <a:xfrm>
              <a:off x="7092280" y="2132856"/>
              <a:ext cx="1331720" cy="2808312"/>
            </a:xfrm>
            <a:prstGeom prst="curvedLef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02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12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1" y="2747136"/>
            <a:ext cx="3305175" cy="1533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87" y="4901547"/>
            <a:ext cx="3355742" cy="5310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04882"/>
            <a:ext cx="2552995" cy="128107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98670" y="190488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InputStream</a:t>
            </a:r>
            <a:r>
              <a:rPr lang="de-DE" dirty="0" smtClean="0"/>
              <a:t>/</a:t>
            </a:r>
            <a:r>
              <a:rPr lang="de-DE" dirty="0" err="1" smtClean="0"/>
              <a:t>OutputStream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ServerSocket</a:t>
            </a:r>
            <a:r>
              <a:rPr lang="de-DE" dirty="0"/>
              <a:t>/</a:t>
            </a:r>
            <a:r>
              <a:rPr lang="de-DE" dirty="0" err="1"/>
              <a:t>ClientSocket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Queue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7839" y="441735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Alternative </a:t>
            </a:r>
            <a:r>
              <a:rPr lang="de-DE" dirty="0" err="1" smtClean="0"/>
              <a:t>Mocking</a:t>
            </a:r>
            <a:r>
              <a:rPr lang="de-DE" dirty="0" smtClean="0"/>
              <a:t> Framework </a:t>
            </a:r>
            <a:r>
              <a:rPr lang="de-DE" dirty="0" err="1" smtClean="0"/>
              <a:t>for</a:t>
            </a:r>
            <a:r>
              <a:rPr lang="de-DE" dirty="0" smtClean="0"/>
              <a:t> Java: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04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Mockito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http</a:t>
            </a:r>
            <a:r>
              <a:rPr lang="de-DE" dirty="0"/>
              <a:t>://www.mockito.org/</a:t>
            </a:r>
          </a:p>
          <a:p>
            <a:r>
              <a:rPr lang="de-DE" dirty="0" err="1" smtClean="0"/>
              <a:t>PowerMock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https</a:t>
            </a:r>
            <a:r>
              <a:rPr lang="de-DE" dirty="0"/>
              <a:t>://code.google.com/p/powermock</a:t>
            </a:r>
            <a:r>
              <a:rPr lang="de-DE" dirty="0" smtClean="0"/>
              <a:t>/</a:t>
            </a:r>
          </a:p>
          <a:p>
            <a:r>
              <a:rPr lang="de-DE" dirty="0" err="1" smtClean="0"/>
              <a:t>EasyMock</a:t>
            </a:r>
            <a:endParaRPr lang="de-DE" dirty="0" smtClean="0"/>
          </a:p>
          <a:p>
            <a:pPr lvl="1"/>
            <a:r>
              <a:rPr lang="de-DE" dirty="0" smtClean="0"/>
              <a:t>http</a:t>
            </a:r>
            <a:r>
              <a:rPr lang="de-DE" dirty="0"/>
              <a:t>://easymock.org/</a:t>
            </a:r>
          </a:p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86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underlying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stream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once</a:t>
            </a:r>
            <a:r>
              <a:rPr lang="de-DE" dirty="0" smtClean="0"/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2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90" y="3212976"/>
            <a:ext cx="7646572" cy="1667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Oval 7"/>
          <p:cNvSpPr/>
          <p:nvPr/>
        </p:nvSpPr>
        <p:spPr>
          <a:xfrm>
            <a:off x="6839824" y="3104964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1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a </a:t>
            </a:r>
            <a:r>
              <a:rPr lang="de-DE" dirty="0" err="1"/>
              <a:t>TcpReader‘s</a:t>
            </a:r>
            <a:r>
              <a:rPr lang="de-DE" dirty="0"/>
              <a:t> </a:t>
            </a:r>
            <a:r>
              <a:rPr lang="de-DE" dirty="0" err="1"/>
              <a:t>functionality</a:t>
            </a:r>
            <a:r>
              <a:rPr lang="de-DE" dirty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/>
              <a:t>establishing</a:t>
            </a:r>
            <a:r>
              <a:rPr lang="de-DE" dirty="0"/>
              <a:t> a real TCP </a:t>
            </a:r>
            <a:r>
              <a:rPr lang="de-DE" dirty="0" err="1"/>
              <a:t>connection</a:t>
            </a:r>
            <a:r>
              <a:rPr lang="de-DE" dirty="0"/>
              <a:t>?</a:t>
            </a:r>
          </a:p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60848"/>
            <a:ext cx="5449060" cy="43154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Oval 7"/>
          <p:cNvSpPr/>
          <p:nvPr/>
        </p:nvSpPr>
        <p:spPr>
          <a:xfrm>
            <a:off x="4932040" y="2852936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3093991" y="2420888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3492000" y="3302964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2703967" y="3894525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2987824" y="4866097"/>
            <a:ext cx="158417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3477288" y="2291013"/>
            <a:ext cx="195880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180000" y="3262039"/>
            <a:ext cx="227009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endParaRPr lang="de-D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socketChannel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Mockito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000" y="3356992"/>
            <a:ext cx="8784000" cy="3105008"/>
          </a:xfrm>
        </p:spPr>
        <p:txBody>
          <a:bodyPr/>
          <a:lstStyle/>
          <a:p>
            <a:r>
              <a:rPr lang="en-US" dirty="0" err="1"/>
              <a:t>Mockito</a:t>
            </a:r>
            <a:r>
              <a:rPr lang="en-US" dirty="0"/>
              <a:t> library enables </a:t>
            </a:r>
            <a:endParaRPr lang="en-US" dirty="0" smtClean="0"/>
          </a:p>
          <a:p>
            <a:pPr lvl="1"/>
            <a:r>
              <a:rPr lang="en-US" dirty="0" smtClean="0"/>
              <a:t>mocks </a:t>
            </a:r>
            <a:r>
              <a:rPr lang="en-US" dirty="0"/>
              <a:t>creation, </a:t>
            </a:r>
            <a:endParaRPr lang="en-US" dirty="0" smtClean="0"/>
          </a:p>
          <a:p>
            <a:pPr lvl="1"/>
            <a:r>
              <a:rPr lang="en-US" dirty="0" smtClean="0"/>
              <a:t>stubbing, and</a:t>
            </a:r>
          </a:p>
          <a:p>
            <a:pPr lvl="1"/>
            <a:r>
              <a:rPr lang="en-US" dirty="0" smtClean="0"/>
              <a:t>verification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412" y="1253136"/>
            <a:ext cx="3305175" cy="1533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65317" y="414908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Started</a:t>
            </a:r>
            <a:r>
              <a:rPr lang="de-DE" dirty="0" smtClean="0"/>
              <a:t> on 11.11.2007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b="1" dirty="0" smtClean="0"/>
              <a:t>1.10.13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1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CUD 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external</a:t>
            </a:r>
            <a:r>
              <a:rPr lang="de-DE" dirty="0" smtClean="0"/>
              <a:t> (I/O)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properly</a:t>
            </a:r>
            <a:r>
              <a:rPr lang="de-DE" dirty="0" smtClean="0"/>
              <a:t>, e.g.,</a:t>
            </a:r>
          </a:p>
          <a:p>
            <a:pPr lvl="1"/>
            <a:r>
              <a:rPr lang="de-DE" dirty="0" err="1" smtClean="0"/>
              <a:t>InputStream</a:t>
            </a:r>
            <a:r>
              <a:rPr lang="de-DE" dirty="0" smtClean="0"/>
              <a:t>/</a:t>
            </a:r>
            <a:r>
              <a:rPr lang="de-DE" dirty="0" err="1" smtClean="0"/>
              <a:t>OutputStream</a:t>
            </a:r>
            <a:endParaRPr lang="de-DE" dirty="0" smtClean="0"/>
          </a:p>
          <a:p>
            <a:pPr lvl="1"/>
            <a:r>
              <a:rPr lang="de-DE" dirty="0" err="1" smtClean="0"/>
              <a:t>ServerSocket</a:t>
            </a:r>
            <a:r>
              <a:rPr lang="de-DE" dirty="0" smtClean="0"/>
              <a:t>/</a:t>
            </a:r>
            <a:r>
              <a:rPr lang="de-DE" dirty="0" err="1" smtClean="0"/>
              <a:t>ClientSocket</a:t>
            </a:r>
            <a:endParaRPr lang="de-DE" dirty="0" smtClean="0"/>
          </a:p>
          <a:p>
            <a:pPr lvl="1"/>
            <a:r>
              <a:rPr lang="de-DE" dirty="0" smtClean="0"/>
              <a:t>File</a:t>
            </a:r>
          </a:p>
          <a:p>
            <a:pPr lvl="1"/>
            <a:r>
              <a:rPr lang="de-DE" dirty="0" smtClean="0"/>
              <a:t>Queue</a:t>
            </a: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5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21088"/>
            <a:ext cx="7646572" cy="1667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3" name="Straight Arrow Connector 12"/>
          <p:cNvCxnSpPr/>
          <p:nvPr/>
        </p:nvCxnSpPr>
        <p:spPr>
          <a:xfrm>
            <a:off x="5076056" y="2348880"/>
            <a:ext cx="2447944" cy="187220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042" y="3140968"/>
            <a:ext cx="3994276" cy="3163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5" name="Straight Arrow Connector 14"/>
          <p:cNvCxnSpPr/>
          <p:nvPr/>
        </p:nvCxnSpPr>
        <p:spPr>
          <a:xfrm>
            <a:off x="2412084" y="2996952"/>
            <a:ext cx="2447944" cy="68404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Mocking</a:t>
            </a:r>
            <a:r>
              <a:rPr lang="de-DE" dirty="0" smtClean="0"/>
              <a:t> </a:t>
            </a:r>
            <a:r>
              <a:rPr lang="de-DE" dirty="0" err="1" smtClean="0"/>
              <a:t>Methodology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4581128"/>
            <a:ext cx="8568464" cy="18808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Setup</a:t>
            </a:r>
          </a:p>
          <a:p>
            <a:r>
              <a:rPr lang="de-DE" dirty="0" err="1" smtClean="0"/>
              <a:t>Mocking</a:t>
            </a:r>
            <a:r>
              <a:rPr lang="de-DE" dirty="0" smtClean="0"/>
              <a:t> a type </a:t>
            </a:r>
            <a:r>
              <a:rPr lang="de-DE" dirty="0" err="1" smtClean="0"/>
              <a:t>instantiation</a:t>
            </a:r>
            <a:endParaRPr lang="de-DE" dirty="0" smtClean="0"/>
          </a:p>
          <a:p>
            <a:r>
              <a:rPr lang="de-DE" dirty="0" err="1" smtClean="0"/>
              <a:t>Mocking</a:t>
            </a:r>
            <a:r>
              <a:rPr lang="de-DE" dirty="0" smtClean="0"/>
              <a:t> a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(</a:t>
            </a:r>
            <a:r>
              <a:rPr lang="de-DE" dirty="0" err="1" smtClean="0"/>
              <a:t>a.k.a</a:t>
            </a:r>
            <a:r>
              <a:rPr lang="de-DE" dirty="0" smtClean="0"/>
              <a:t>. </a:t>
            </a:r>
            <a:r>
              <a:rPr lang="de-DE" dirty="0" err="1" smtClean="0"/>
              <a:t>stubbing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Assertion</a:t>
            </a:r>
          </a:p>
          <a:p>
            <a:r>
              <a:rPr lang="de-DE" dirty="0" err="1" smtClean="0"/>
              <a:t>Verifying</a:t>
            </a:r>
            <a:r>
              <a:rPr lang="de-DE" dirty="0" smtClean="0"/>
              <a:t> a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6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59" y="1052736"/>
            <a:ext cx="8206681" cy="32986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Oval 7"/>
          <p:cNvSpPr/>
          <p:nvPr/>
        </p:nvSpPr>
        <p:spPr>
          <a:xfrm>
            <a:off x="3779910" y="1268760"/>
            <a:ext cx="2520281" cy="589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83568" y="1663121"/>
            <a:ext cx="6624736" cy="589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6838577" y="1663120"/>
            <a:ext cx="1909887" cy="589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755576" y="3717032"/>
            <a:ext cx="2664296" cy="589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148063" y="1669576"/>
            <a:ext cx="1086417" cy="589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3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Mocking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42897"/>
            <a:ext cx="8293602" cy="1031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4205701"/>
            <a:ext cx="829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Mock	=&gt; </a:t>
            </a:r>
            <a:r>
              <a:rPr lang="de-DE" dirty="0" err="1" smtClean="0"/>
              <a:t>types</a:t>
            </a:r>
            <a:r>
              <a:rPr lang="de-DE" dirty="0" smtClean="0"/>
              <a:t>, i.e., </a:t>
            </a:r>
            <a:r>
              <a:rPr lang="de-DE" dirty="0" err="1" smtClean="0"/>
              <a:t>interfaces</a:t>
            </a:r>
            <a:r>
              <a:rPr lang="de-DE" dirty="0" smtClean="0"/>
              <a:t>, </a:t>
            </a:r>
            <a:r>
              <a:rPr lang="de-DE" dirty="0" err="1" smtClean="0"/>
              <a:t>abstract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, </a:t>
            </a:r>
            <a:r>
              <a:rPr lang="de-DE" dirty="0" err="1" smtClean="0"/>
              <a:t>classes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Spy</a:t>
            </a:r>
            <a:r>
              <a:rPr lang="de-DE" dirty="0" smtClean="0"/>
              <a:t> 	=&gt; </a:t>
            </a:r>
            <a:r>
              <a:rPr lang="de-DE" dirty="0" err="1" smtClean="0"/>
              <a:t>instances</a:t>
            </a:r>
            <a:endParaRPr lang="de-D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35896" y="2924944"/>
            <a:ext cx="72008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45704" y="3622318"/>
            <a:ext cx="259228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verification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Stubbing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(Object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doThrow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Throwable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doThrow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()).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mockedList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doThrow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(Class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(Answer)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doNothing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doCallRealMethod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de-D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Verifying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Mock Me If You Can - An Introduction to the Mocking Framework Mockito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mockedList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mockedList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anyInt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verify(</a:t>
            </a:r>
            <a:r>
              <a:rPr lang="en-US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mockedList</a:t>
            </a:r>
            <a:r>
              <a:rPr lang="en-US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times(3)).add("three times</a:t>
            </a:r>
            <a:r>
              <a:rPr lang="en-US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verify(</a:t>
            </a:r>
            <a:r>
              <a:rPr lang="en-US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mockedList</a:t>
            </a:r>
            <a:r>
              <a:rPr lang="en-US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atMost</a:t>
            </a:r>
            <a:r>
              <a:rPr lang="en-US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(5)).add("three times</a:t>
            </a:r>
            <a:r>
              <a:rPr lang="en-US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inOrder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firstMock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secondMock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mockOne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never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()).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verifyZeroInteractions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mockTwo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mockThree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e-DE" altLang="de-D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verify</a:t>
            </a:r>
            <a:r>
              <a:rPr lang="de-DE" alt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altLang="de-D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mock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timeout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(100).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(1)).</a:t>
            </a:r>
            <a:r>
              <a:rPr lang="de-DE" alt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someMethod</a:t>
            </a:r>
            <a:r>
              <a:rPr lang="de-DE" alt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Christian Wulf ― 26.11.2014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5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-Ifi">
  <a:themeElements>
    <a:clrScheme name="CAU-TF-IfI">
      <a:dk1>
        <a:srgbClr val="550C78"/>
      </a:dk1>
      <a:lt1>
        <a:srgbClr val="FFFFFF"/>
      </a:lt1>
      <a:dk2>
        <a:srgbClr val="DDDDDD"/>
      </a:dk2>
      <a:lt2>
        <a:srgbClr val="002193"/>
      </a:lt2>
      <a:accent1>
        <a:srgbClr val="002193"/>
      </a:accent1>
      <a:accent2>
        <a:srgbClr val="000000"/>
      </a:accent2>
      <a:accent3>
        <a:srgbClr val="550C78"/>
      </a:accent3>
      <a:accent4>
        <a:srgbClr val="DDDDD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CAU-Ifi</Template>
  <TotalTime>0</TotalTime>
  <Words>513</Words>
  <Application>Microsoft Office PowerPoint</Application>
  <PresentationFormat>On-screen Show (4:3)</PresentationFormat>
  <Paragraphs>115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CAU-Ifi</vt:lpstr>
      <vt:lpstr>Mock Me If You Can</vt:lpstr>
      <vt:lpstr>Motivation</vt:lpstr>
      <vt:lpstr>Motivation</vt:lpstr>
      <vt:lpstr>Mockito</vt:lpstr>
      <vt:lpstr>When to Use</vt:lpstr>
      <vt:lpstr>Mocking Methodology</vt:lpstr>
      <vt:lpstr>Mocking</vt:lpstr>
      <vt:lpstr>Stubbing</vt:lpstr>
      <vt:lpstr>Verifying</vt:lpstr>
      <vt:lpstr>Annotation-based Usage</vt:lpstr>
      <vt:lpstr>Limitations</vt:lpstr>
      <vt:lpstr>Conclusions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2014-02-12T14:11:02Z</dcterms:created>
  <dcterms:modified xsi:type="dcterms:W3CDTF">2014-12-05T12:53:48Z</dcterms:modified>
</cp:coreProperties>
</file>